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0" r:id="rId2"/>
    <p:sldId id="289" r:id="rId3"/>
    <p:sldId id="1448943574" r:id="rId4"/>
    <p:sldId id="1448943573" r:id="rId5"/>
    <p:sldId id="1448943588" r:id="rId6"/>
    <p:sldId id="1448943575" r:id="rId7"/>
    <p:sldId id="1448943584" r:id="rId8"/>
    <p:sldId id="1448943586" r:id="rId9"/>
    <p:sldId id="1448943577" r:id="rId10"/>
    <p:sldId id="1448943580" r:id="rId11"/>
    <p:sldId id="1448943579" r:id="rId12"/>
    <p:sldId id="144894358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tulos" id="{BA3CF1C7-71CB-484D-9721-F13D6AA7E7B3}">
          <p14:sldIdLst>
            <p14:sldId id="280"/>
            <p14:sldId id="289"/>
            <p14:sldId id="1448943574"/>
            <p14:sldId id="1448943573"/>
            <p14:sldId id="1448943588"/>
            <p14:sldId id="1448943575"/>
            <p14:sldId id="1448943584"/>
            <p14:sldId id="1448943586"/>
            <p14:sldId id="1448943577"/>
            <p14:sldId id="1448943580"/>
            <p14:sldId id="1448943579"/>
            <p14:sldId id="1448943587"/>
          </p14:sldIdLst>
        </p14:section>
        <p14:section name="Encerramento" id="{F264A1C2-3EB4-D34E-ABF3-E10CC5F4A7A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74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INA SOUSA DE PAULA SANTOS" initials="KSDPS" lastIdx="1" clrIdx="0">
    <p:extLst>
      <p:ext uri="{19B8F6BF-5375-455C-9EA6-DF929625EA0E}">
        <p15:presenceInfo xmlns:p15="http://schemas.microsoft.com/office/powerpoint/2012/main" userId="S::1159077@mackenzie.br::dbcb5579-fa9d-46d2-9813-58753956508c" providerId="AD"/>
      </p:ext>
    </p:extLst>
  </p:cmAuthor>
  <p:cmAuthor id="2" name="Pedro Cacique" initials="PC" lastIdx="139" clrIdx="1">
    <p:extLst>
      <p:ext uri="{19B8F6BF-5375-455C-9EA6-DF929625EA0E}">
        <p15:presenceInfo xmlns:p15="http://schemas.microsoft.com/office/powerpoint/2012/main" userId="4e76e0b55d1b64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92A34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6" autoAdjust="0"/>
    <p:restoredTop sz="96327"/>
  </p:normalViewPr>
  <p:slideViewPr>
    <p:cSldViewPr snapToObjects="1">
      <p:cViewPr varScale="1">
        <p:scale>
          <a:sx n="113" d="100"/>
          <a:sy n="113" d="100"/>
        </p:scale>
        <p:origin x="744" y="114"/>
      </p:cViewPr>
      <p:guideLst>
        <p:guide orient="horz" pos="482"/>
        <p:guide pos="7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5342F-C9D8-1B48-8AF9-3F245CAAAB3B}" type="datetimeFigureOut">
              <a:rPr lang="pt-BR" smtClean="0"/>
              <a:t>30/11/2024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B8FF7-BD25-314F-A8F9-EB5A2547B94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6672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7BBD0B5-2F4B-A440-A9F8-C08635AE5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3837899"/>
            <a:ext cx="7488832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i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204864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E2C54667-A06C-124F-9A2B-A74BA59EC7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9" name="Espaço Reservado para Texto 13">
            <a:extLst>
              <a:ext uri="{FF2B5EF4-FFF2-40B4-BE49-F238E27FC236}">
                <a16:creationId xmlns:a16="http://schemas.microsoft.com/office/drawing/2014/main" id="{406E1EE8-ABF9-834F-800D-1A8A45031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5440" y="4390437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10" name="Imagem 49">
            <a:extLst>
              <a:ext uri="{FF2B5EF4-FFF2-40B4-BE49-F238E27FC236}">
                <a16:creationId xmlns:a16="http://schemas.microsoft.com/office/drawing/2014/main" id="{EA39FEC0-D8E5-7E4C-BB13-8BBB3E92EB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4592" y="356086"/>
            <a:ext cx="395933" cy="568389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DFE0559F-A144-D24F-ABB5-224B71381E8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1318" y="411657"/>
            <a:ext cx="2442314" cy="43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47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33BDE7E-1701-0A4A-8A46-CE3AD32643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20347" y="370937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FA8F1A8C-2200-054A-B17F-A731022F82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1869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5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AB204B3-8028-3848-9CC9-E53326C62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4033" y="370937"/>
            <a:ext cx="5184576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5256584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403394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FF4EAA9-335F-C144-97AC-D5280D4F9B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52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39301" y="0"/>
            <a:ext cx="805269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B15C6BF-032F-3042-970F-449B660B9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69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2">
            <a:extLst>
              <a:ext uri="{FF2B5EF4-FFF2-40B4-BE49-F238E27FC236}">
                <a16:creationId xmlns:a16="http://schemas.microsoft.com/office/drawing/2014/main" id="{BA4DF037-52C2-2040-A310-A6108C77C6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51785" cy="6858000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27342CFA-09F8-EA40-A427-48757EE60404}"/>
              </a:ext>
            </a:extLst>
          </p:cNvPr>
          <p:cNvSpPr txBox="1">
            <a:spLocks/>
          </p:cNvSpPr>
          <p:nvPr userDrawn="1"/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r" defTabSz="914400" rtl="0" eaLnBrk="1" latinLnBrk="0" hangingPunct="1">
              <a:defRPr sz="1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53C5236-48F9-414F-8BA1-1A5E80724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4580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ópic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17934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da página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BEC7A92C-24B4-D04A-8A65-18A5089E4C5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18251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6770121-1E43-674E-A283-A00A3683F15E}"/>
              </a:ext>
            </a:extLst>
          </p:cNvPr>
          <p:cNvSpPr txBox="1">
            <a:spLocks/>
          </p:cNvSpPr>
          <p:nvPr userDrawn="1"/>
        </p:nvSpPr>
        <p:spPr>
          <a:xfrm>
            <a:off x="566912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031A2374-0463-1946-93CB-F77F2B377E6E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1825137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BC2F0AD-63AE-7F46-911A-0802167337CF}"/>
              </a:ext>
            </a:extLst>
          </p:cNvPr>
          <p:cNvSpPr txBox="1">
            <a:spLocks/>
          </p:cNvSpPr>
          <p:nvPr userDrawn="1"/>
        </p:nvSpPr>
        <p:spPr>
          <a:xfrm>
            <a:off x="893514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3302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89722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32651E94-78A3-E54B-9F62-FD13B2D3A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568168"/>
            <a:ext cx="10060432" cy="4021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751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ópic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D4E8545C-EC29-464D-998C-D20BC41E5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22978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40D3601-BFE7-AE4F-8A00-C433DC5B9ADA}"/>
              </a:ext>
            </a:extLst>
          </p:cNvPr>
          <p:cNvSpPr txBox="1">
            <a:spLocks/>
          </p:cNvSpPr>
          <p:nvPr userDrawn="1"/>
        </p:nvSpPr>
        <p:spPr>
          <a:xfrm>
            <a:off x="2473302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1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329DB5F1-A175-8845-A658-DFADB27F2F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23295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E763CBF-0AE0-BB47-B4E8-F8A609E1D506}"/>
              </a:ext>
            </a:extLst>
          </p:cNvPr>
          <p:cNvSpPr txBox="1">
            <a:spLocks/>
          </p:cNvSpPr>
          <p:nvPr userDrawn="1"/>
        </p:nvSpPr>
        <p:spPr>
          <a:xfrm>
            <a:off x="566912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F8EC0C28-3912-EA4A-A2C5-3FD7C23E864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2329582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4C5BE9-CE5C-C345-AFBF-98990BDCB249}"/>
              </a:ext>
            </a:extLst>
          </p:cNvPr>
          <p:cNvSpPr txBox="1">
            <a:spLocks/>
          </p:cNvSpPr>
          <p:nvPr userDrawn="1"/>
        </p:nvSpPr>
        <p:spPr>
          <a:xfrm>
            <a:off x="893514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99702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1542" y="1239448"/>
            <a:ext cx="2880320" cy="2448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43788" y="1239447"/>
            <a:ext cx="2880320" cy="2448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5B0809CE-9E43-9143-8C54-AFF848EFE9A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61542" y="4114285"/>
            <a:ext cx="6162566" cy="1224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26A7B24-938D-A74A-A642-82B099E2B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5689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1276" y="1412776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33522" y="1412775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A6160E21-83BA-2E4C-A360-2C200700553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51276" y="3458312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CEC0F90B-6E6F-1046-844E-9036021ACD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33522" y="3458311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5E04EA0-3F96-2F49-999C-013A03ADDB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052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A2C21CFE-8102-7747-8306-0AC3F48E7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Espaço Reservado para Imagem 13">
            <a:extLst>
              <a:ext uri="{FF2B5EF4-FFF2-40B4-BE49-F238E27FC236}">
                <a16:creationId xmlns:a16="http://schemas.microsoft.com/office/drawing/2014/main" id="{7A25A5A3-27D1-B94B-8150-80152A9F12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13100"/>
            <a:ext cx="12192000" cy="2235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F0E34705-9872-514A-87B3-9A1AA3D0D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37" y="1495399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21" name="Espaço Reservado para Texto 13">
            <a:extLst>
              <a:ext uri="{FF2B5EF4-FFF2-40B4-BE49-F238E27FC236}">
                <a16:creationId xmlns:a16="http://schemas.microsoft.com/office/drawing/2014/main" id="{67B43C3C-9AA1-2944-B92D-A8B1897FD0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5437" y="5719451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10" name="Imagem 49">
            <a:extLst>
              <a:ext uri="{FF2B5EF4-FFF2-40B4-BE49-F238E27FC236}">
                <a16:creationId xmlns:a16="http://schemas.microsoft.com/office/drawing/2014/main" id="{1388FA60-506A-0D48-86B1-CD3817D66F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4592" y="356086"/>
            <a:ext cx="395933" cy="568389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10C56E44-DFD4-914A-8240-6F68C184F08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1318" y="411657"/>
            <a:ext cx="2442314" cy="43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46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2" name="Espaço Reservado para Imagem 2">
            <a:extLst>
              <a:ext uri="{FF2B5EF4-FFF2-40B4-BE49-F238E27FC236}">
                <a16:creationId xmlns:a16="http://schemas.microsoft.com/office/drawing/2014/main" id="{02CECFCD-475A-1148-AEA9-662964EFB0C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51425" y="1412875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5" name="Espaço Reservado para Imagem 2">
            <a:extLst>
              <a:ext uri="{FF2B5EF4-FFF2-40B4-BE49-F238E27FC236}">
                <a16:creationId xmlns:a16="http://schemas.microsoft.com/office/drawing/2014/main" id="{F2C3B1B5-1CD4-7E44-A8EB-1C33DA69E53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33522" y="1404636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Imagem 2">
            <a:extLst>
              <a:ext uri="{FF2B5EF4-FFF2-40B4-BE49-F238E27FC236}">
                <a16:creationId xmlns:a16="http://schemas.microsoft.com/office/drawing/2014/main" id="{004209FA-B2FE-194A-8D8F-8810AE3691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46002" y="348583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21" name="Espaço Reservado para Imagem 2">
            <a:extLst>
              <a:ext uri="{FF2B5EF4-FFF2-40B4-BE49-F238E27FC236}">
                <a16:creationId xmlns:a16="http://schemas.microsoft.com/office/drawing/2014/main" id="{1E713CC1-28FE-0B4C-BDCE-9F6BAE02A73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33521" y="345890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DCBE99C-C485-5942-BD67-F8BE00FA8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171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,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4777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0822D5E-3E94-024A-B52A-8B12C62E6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3610438"/>
            <a:ext cx="10060432" cy="19788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1292" y="1557216"/>
            <a:ext cx="5649415" cy="1690347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ctr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5655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4" y="3429000"/>
            <a:ext cx="6468523" cy="34618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29" y="4349839"/>
            <a:ext cx="4464496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56040" y="0"/>
            <a:ext cx="573596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FE7524-AF62-7144-8D52-D67F2D0905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29" y="887323"/>
            <a:ext cx="4465637" cy="1620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</p:spTree>
    <p:extLst>
      <p:ext uri="{BB962C8B-B14F-4D97-AF65-F5344CB8AC3E}">
        <p14:creationId xmlns:p14="http://schemas.microsoft.com/office/powerpoint/2010/main" val="2775255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4928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9516" y="3068960"/>
            <a:ext cx="8712968" cy="2160240"/>
          </a:xfrm>
          <a:prstGeom prst="rect">
            <a:avLst/>
          </a:prstGeom>
          <a:noFill/>
          <a:effectLst/>
        </p:spPr>
        <p:txBody>
          <a:bodyPr lIns="180000" tIns="432000" rIns="180000" bIns="432000" anchor="ctr">
            <a:normAutofit/>
          </a:bodyPr>
          <a:lstStyle>
            <a:lvl1pPr algn="ctr"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7DB1F4A-D835-2B4A-AC77-FFA9D88B5773}"/>
              </a:ext>
            </a:extLst>
          </p:cNvPr>
          <p:cNvSpPr/>
          <p:nvPr userDrawn="1"/>
        </p:nvSpPr>
        <p:spPr>
          <a:xfrm>
            <a:off x="5627947" y="2132856"/>
            <a:ext cx="936104" cy="7200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4800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407027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0DCDF89-EB26-F74A-9CD7-76BD86FEA1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0551" y="3974841"/>
            <a:ext cx="5747240" cy="792088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96B5870-FB76-2745-BF8E-34792E194A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89537" y="2425806"/>
            <a:ext cx="4322687" cy="7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6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da disciplina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1205326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2059233"/>
            <a:ext cx="10060432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4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1006043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488620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1B4B9CD8-7F0D-5145-BAFA-CF028C12AE3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40015" y="1340768"/>
            <a:ext cx="4894659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492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8713D8FD-A6EE-8449-B8C4-FB7D3EAA1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D92A34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rgbClr val="D92A34"/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98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B38453F-24BD-4645-904A-EBC41ECFB7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319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F044F65-B812-904A-8DB8-59E26CCE2E1B}"/>
              </a:ext>
            </a:extLst>
          </p:cNvPr>
          <p:cNvSpPr/>
          <p:nvPr userDrawn="1"/>
        </p:nvSpPr>
        <p:spPr>
          <a:xfrm>
            <a:off x="-48344" y="-99392"/>
            <a:ext cx="12288688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2C9DC1-3D49-5D4D-929C-76325EF07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b="58400"/>
          <a:stretch/>
        </p:blipFill>
        <p:spPr>
          <a:xfrm>
            <a:off x="0" y="4005064"/>
            <a:ext cx="5604284" cy="2852936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C00000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134847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3739B1B-1F2F-654B-85FE-D78D929D1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82289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62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70" r:id="rId4"/>
    <p:sldLayoutId id="2147483671" r:id="rId5"/>
    <p:sldLayoutId id="2147483651" r:id="rId6"/>
    <p:sldLayoutId id="2147483654" r:id="rId7"/>
    <p:sldLayoutId id="2147483657" r:id="rId8"/>
    <p:sldLayoutId id="2147483658" r:id="rId9"/>
    <p:sldLayoutId id="2147483666" r:id="rId10"/>
    <p:sldLayoutId id="2147483667" r:id="rId11"/>
    <p:sldLayoutId id="2147483653" r:id="rId12"/>
    <p:sldLayoutId id="2147483655" r:id="rId13"/>
    <p:sldLayoutId id="2147483656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8" r:id="rId22"/>
    <p:sldLayoutId id="2147483669" r:id="rId23"/>
    <p:sldLayoutId id="214748367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almeidacra/trabalhoIAC_112024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ndyCro/trabalhoIAC_112024.git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692" y="1844824"/>
            <a:ext cx="11640616" cy="1446550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Trabalho - Cloud </a:t>
            </a:r>
            <a:r>
              <a:rPr lang="pt-BR" dirty="0" err="1"/>
              <a:t>Infrastructure</a:t>
            </a:r>
            <a:r>
              <a:rPr lang="pt-BR" dirty="0"/>
              <a:t> as </a:t>
            </a:r>
            <a:r>
              <a:rPr lang="pt-BR" dirty="0" err="1"/>
              <a:t>Code</a:t>
            </a:r>
            <a:endParaRPr lang="en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842F3B-589B-9440-3742-50A6BD864F9C}"/>
              </a:ext>
            </a:extLst>
          </p:cNvPr>
          <p:cNvSpPr txBox="1"/>
          <p:nvPr/>
        </p:nvSpPr>
        <p:spPr>
          <a:xfrm>
            <a:off x="1631504" y="3575507"/>
            <a:ext cx="87849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Implementação de Infraestrutura como Código usando AWS e </a:t>
            </a:r>
            <a:r>
              <a:rPr lang="pt-BR" sz="2200" dirty="0" err="1"/>
              <a:t>Terraform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1593931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D3145B1-AA9F-F16F-4920-D752B4F19A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AWS </a:t>
            </a:r>
            <a:r>
              <a:rPr lang="pt-BR" dirty="0" err="1"/>
              <a:t>Bucket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CD85C1-C5A9-DB78-E659-AB3CC7BD0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10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3A1B893-4C0D-2320-CC42-A05EE6D8A6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1344" y="907826"/>
            <a:ext cx="4880298" cy="3167459"/>
          </a:xfrm>
        </p:spPr>
      </p:pic>
      <p:pic>
        <p:nvPicPr>
          <p:cNvPr id="4" name="Espaço Reservado para Conteúdo 5">
            <a:extLst>
              <a:ext uri="{FF2B5EF4-FFF2-40B4-BE49-F238E27FC236}">
                <a16:creationId xmlns:a16="http://schemas.microsoft.com/office/drawing/2014/main" id="{29422424-2D45-BBF8-97E6-8D99F7A52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267" y="3057664"/>
            <a:ext cx="7078549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42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B162C1E-2926-1BD9-4976-6468466CFB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Resultados: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6C8F605-298B-C6BB-7E5E-115693918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11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868BA7B-4A55-AFB6-39AB-525C539F21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9877" y="980728"/>
            <a:ext cx="6068272" cy="2257740"/>
          </a:xfr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4268492-A073-0093-E44F-093D4CD27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17" y="3650034"/>
            <a:ext cx="8521798" cy="23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43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6845C-4A52-4C24-4191-BD3EEC8C9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F8F57B1-AE93-78F3-BC41-7D2F3265F7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44F9285-2835-EA90-8DCD-CAE5E400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12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AECF7C9-E85A-FAF9-73CF-2DF216BD46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b="1" dirty="0"/>
              <a:t>Conclusão:</a:t>
            </a:r>
          </a:p>
          <a:p>
            <a:r>
              <a:rPr lang="pt-BR" dirty="0"/>
              <a:t>Essa arquitetura é um exemplo de como combinar boas práticas de </a:t>
            </a:r>
            <a:r>
              <a:rPr lang="pt-BR" dirty="0" err="1"/>
              <a:t>DevOps</a:t>
            </a:r>
            <a:r>
              <a:rPr lang="pt-BR" dirty="0"/>
              <a:t> e automação para gerenciar infraestrutura escalável e segura na nuvem. Ela utiliza ferramentas modernas (AWS, </a:t>
            </a:r>
            <a:r>
              <a:rPr lang="pt-BR" dirty="0" err="1"/>
              <a:t>Terraform</a:t>
            </a:r>
            <a:r>
              <a:rPr lang="pt-BR" dirty="0"/>
              <a:t>, GitHub) para criar um ambiente robusto e eficiente para hospedar aplicações web.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9485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31" y="1916832"/>
            <a:ext cx="11575421" cy="4431568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br>
              <a:rPr lang="pt-BR" altLang="pt-BR" dirty="0"/>
            </a:br>
            <a:br>
              <a:rPr lang="pt-BR" altLang="pt-BR" dirty="0"/>
            </a:br>
            <a:br>
              <a:rPr lang="pt-BR" altLang="pt-BR" dirty="0"/>
            </a:br>
            <a:br>
              <a:rPr lang="pt-BR" altLang="pt-BR" dirty="0"/>
            </a:br>
            <a:br>
              <a:rPr lang="pt-BR" altLang="pt-BR" dirty="0"/>
            </a:br>
            <a:br>
              <a:rPr lang="pt-BR" altLang="pt-BR" dirty="0"/>
            </a:br>
            <a:br>
              <a:rPr lang="pt-BR" altLang="pt-BR" dirty="0"/>
            </a:br>
            <a:br>
              <a:rPr lang="pt-BR" altLang="pt-BR" dirty="0"/>
            </a:br>
            <a:r>
              <a:rPr lang="en-US" altLang="pt-BR" sz="3600" dirty="0"/>
              <a:t>MBA </a:t>
            </a:r>
            <a:r>
              <a:rPr lang="en-US" altLang="pt-BR" sz="3600" dirty="0" err="1"/>
              <a:t>em</a:t>
            </a:r>
            <a:r>
              <a:rPr lang="en-US" altLang="pt-BR" sz="3600" dirty="0"/>
              <a:t> DevOps Engineering and Cloud Solutions</a:t>
            </a:r>
            <a:br>
              <a:rPr lang="pt-BR" altLang="pt-BR" sz="3600" b="0" dirty="0"/>
            </a:br>
            <a:r>
              <a:rPr lang="pt-BR" altLang="pt-BR" sz="3600" b="0" dirty="0"/>
              <a:t>Prof. Yuri Menezes</a:t>
            </a:r>
            <a:br>
              <a:rPr lang="pt-BR" altLang="pt-BR" sz="3600" b="0" dirty="0"/>
            </a:br>
            <a:r>
              <a:rPr lang="pt-BR" altLang="pt-BR" sz="3600" b="0" dirty="0"/>
              <a:t>Alunos:</a:t>
            </a:r>
            <a:br>
              <a:rPr lang="pt-BR" altLang="pt-BR" sz="3600" b="0" dirty="0"/>
            </a:br>
            <a:r>
              <a:rPr lang="pt-BR" altLang="pt-BR" sz="3600" b="0" dirty="0"/>
              <a:t>Amanda </a:t>
            </a:r>
            <a:r>
              <a:rPr lang="pt-BR" altLang="pt-BR" sz="3600" b="0" dirty="0" err="1"/>
              <a:t>Crozariol</a:t>
            </a:r>
            <a:br>
              <a:rPr lang="pt-BR" altLang="pt-BR" sz="3600" b="0" dirty="0"/>
            </a:br>
            <a:r>
              <a:rPr lang="pt-BR" altLang="pt-BR" sz="3600" b="0" dirty="0"/>
              <a:t>Cleber R Almeida</a:t>
            </a:r>
            <a:br>
              <a:rPr lang="pt-BR" altLang="pt-BR" sz="3600" dirty="0"/>
            </a:br>
            <a:br>
              <a:rPr lang="pt-BR" altLang="pt-BR" dirty="0"/>
            </a:b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443651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4437112"/>
            <a:ext cx="11640616" cy="1446550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Considerações sobre a Trabalho 1: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prazo de entrega da solução é 30/11/2024.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Deverá ser entregue por grupo de até 2 pessoas, sendo a nota replicada para todos do grupo.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Favor entregar em </a:t>
            </a:r>
            <a:r>
              <a:rPr lang="pt-BR" sz="18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pdf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docx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pptx</a:t>
            </a: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facilitar a leitura.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Atividade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uma soluçã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de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infraestrura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IaC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para a topologia descrita no slide 4.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que será avaliado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a solução é coerente e atende o problema proposto.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Descrição da arquitetura com fluxo operacional</a:t>
            </a: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7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2329363-111B-D6B3-BB21-B21AFEB10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9280" y="1643562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sz="1800"/>
          </a:p>
        </p:txBody>
      </p:sp>
      <p:pic>
        <p:nvPicPr>
          <p:cNvPr id="5" name="Imagem 1">
            <a:extLst>
              <a:ext uri="{FF2B5EF4-FFF2-40B4-BE49-F238E27FC236}">
                <a16:creationId xmlns:a16="http://schemas.microsoft.com/office/drawing/2014/main" id="{67707265-4407-044E-2E75-F490BC321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430" y="1110162"/>
            <a:ext cx="7429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6DEEFED-2982-AA8C-9487-691DFA13594B}"/>
              </a:ext>
            </a:extLst>
          </p:cNvPr>
          <p:cNvCxnSpPr>
            <a:cxnSpLocks/>
          </p:cNvCxnSpPr>
          <p:nvPr/>
        </p:nvCxnSpPr>
        <p:spPr>
          <a:xfrm flipV="1">
            <a:off x="4761380" y="1524500"/>
            <a:ext cx="130016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11">
            <a:extLst>
              <a:ext uri="{FF2B5EF4-FFF2-40B4-BE49-F238E27FC236}">
                <a16:creationId xmlns:a16="http://schemas.microsoft.com/office/drawing/2014/main" id="{521F61FA-6AB3-A545-E569-7AC627E6B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466" y="2501913"/>
            <a:ext cx="7429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Imagem 1">
            <a:extLst>
              <a:ext uri="{FF2B5EF4-FFF2-40B4-BE49-F238E27FC236}">
                <a16:creationId xmlns:a16="http://schemas.microsoft.com/office/drawing/2014/main" id="{8817548D-D06D-A7B5-5D0B-41AB964FF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39" y="2778152"/>
            <a:ext cx="7429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CaixaDeTexto 47">
            <a:extLst>
              <a:ext uri="{FF2B5EF4-FFF2-40B4-BE49-F238E27FC236}">
                <a16:creationId xmlns:a16="http://schemas.microsoft.com/office/drawing/2014/main" id="{84004633-94D7-D57E-5078-FCA3FACE1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19" y="1849936"/>
            <a:ext cx="6960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 err="1"/>
              <a:t>Bastion</a:t>
            </a:r>
            <a:endParaRPr lang="pt-BR" altLang="pt-BR" sz="1200"/>
          </a:p>
        </p:txBody>
      </p:sp>
      <p:sp>
        <p:nvSpPr>
          <p:cNvPr id="36" name="CaixaDeTexto 69">
            <a:extLst>
              <a:ext uri="{FF2B5EF4-FFF2-40B4-BE49-F238E27FC236}">
                <a16:creationId xmlns:a16="http://schemas.microsoft.com/office/drawing/2014/main" id="{7F0BC7FC-9D1E-CF28-E886-58B971D51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3505" y="3519650"/>
            <a:ext cx="7809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/>
              <a:t>server01</a:t>
            </a:r>
          </a:p>
        </p:txBody>
      </p:sp>
      <p:sp>
        <p:nvSpPr>
          <p:cNvPr id="37" name="CaixaDeTexto 70">
            <a:extLst>
              <a:ext uri="{FF2B5EF4-FFF2-40B4-BE49-F238E27FC236}">
                <a16:creationId xmlns:a16="http://schemas.microsoft.com/office/drawing/2014/main" id="{15A547B5-701F-34A0-E158-B1F6A60B7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6320" y="3265112"/>
            <a:ext cx="6960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/>
              <a:t>server2</a:t>
            </a:r>
          </a:p>
        </p:txBody>
      </p:sp>
      <p:pic>
        <p:nvPicPr>
          <p:cNvPr id="46" name="Picture 4">
            <a:extLst>
              <a:ext uri="{FF2B5EF4-FFF2-40B4-BE49-F238E27FC236}">
                <a16:creationId xmlns:a16="http://schemas.microsoft.com/office/drawing/2014/main" id="{FF8C8716-85C8-AB91-086B-FE4F72F6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370" y="1952414"/>
            <a:ext cx="731837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1AAEBD1E-E400-071E-6113-825490C72E7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46410" y="1297090"/>
            <a:ext cx="1325561" cy="18184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68">
            <a:extLst>
              <a:ext uri="{FF2B5EF4-FFF2-40B4-BE49-F238E27FC236}">
                <a16:creationId xmlns:a16="http://schemas.microsoft.com/office/drawing/2014/main" id="{940B9DAD-2701-3A95-240A-59AF3CDD5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5362" y="2227762"/>
            <a:ext cx="6543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 err="1"/>
              <a:t>Bucket</a:t>
            </a:r>
            <a:endParaRPr lang="pt-BR" altLang="pt-BR" sz="1200"/>
          </a:p>
        </p:txBody>
      </p:sp>
      <p:pic>
        <p:nvPicPr>
          <p:cNvPr id="1026" name="Picture 2" descr="Instalação padrão de Apache, PHP e MySQL no Linux - WildArte">
            <a:extLst>
              <a:ext uri="{FF2B5EF4-FFF2-40B4-BE49-F238E27FC236}">
                <a16:creationId xmlns:a16="http://schemas.microsoft.com/office/drawing/2014/main" id="{BE6E3D44-5E04-00B8-15A8-F3127B1B7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80" y="3731654"/>
            <a:ext cx="1444627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GINX Web Server - QuikSite® Design Services">
            <a:extLst>
              <a:ext uri="{FF2B5EF4-FFF2-40B4-BE49-F238E27FC236}">
                <a16:creationId xmlns:a16="http://schemas.microsoft.com/office/drawing/2014/main" id="{6E885ADA-FA08-2A60-404D-17EDE774D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188" y="3542111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DS vs EC2 for PostgreSQL DB: Which One to Choose?">
            <a:extLst>
              <a:ext uri="{FF2B5EF4-FFF2-40B4-BE49-F238E27FC236}">
                <a16:creationId xmlns:a16="http://schemas.microsoft.com/office/drawing/2014/main" id="{84CBFFBE-BE44-E199-C28A-12FCB6AB6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74" y="1190250"/>
            <a:ext cx="1353134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1">
            <a:extLst>
              <a:ext uri="{FF2B5EF4-FFF2-40B4-BE49-F238E27FC236}">
                <a16:creationId xmlns:a16="http://schemas.microsoft.com/office/drawing/2014/main" id="{D9FA78C4-06EF-2876-6116-E18E93585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455" y="960376"/>
            <a:ext cx="454478" cy="466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 descr="Github VS Gitlab Vs Bitbucket - DEV Community">
            <a:extLst>
              <a:ext uri="{FF2B5EF4-FFF2-40B4-BE49-F238E27FC236}">
                <a16:creationId xmlns:a16="http://schemas.microsoft.com/office/drawing/2014/main" id="{CAC857F5-1CBE-1D53-BF59-94A0554CB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484" y="2869112"/>
            <a:ext cx="1768928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Ícone do usuário. | Vetor Premium">
            <a:extLst>
              <a:ext uri="{FF2B5EF4-FFF2-40B4-BE49-F238E27FC236}">
                <a16:creationId xmlns:a16="http://schemas.microsoft.com/office/drawing/2014/main" id="{D0BC52AD-C951-F83C-202B-C7B88923E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438" y="5025142"/>
            <a:ext cx="1391751" cy="139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ector: Angulado 38">
            <a:extLst>
              <a:ext uri="{FF2B5EF4-FFF2-40B4-BE49-F238E27FC236}">
                <a16:creationId xmlns:a16="http://schemas.microsoft.com/office/drawing/2014/main" id="{06418DAC-AD71-3D14-76DA-77023843F016}"/>
              </a:ext>
            </a:extLst>
          </p:cNvPr>
          <p:cNvCxnSpPr>
            <a:cxnSpLocks/>
          </p:cNvCxnSpPr>
          <p:nvPr/>
        </p:nvCxnSpPr>
        <p:spPr>
          <a:xfrm>
            <a:off x="4761380" y="1543550"/>
            <a:ext cx="1096087" cy="13917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594D30A2-E111-B745-6DC9-EFC64E0154DF}"/>
              </a:ext>
            </a:extLst>
          </p:cNvPr>
          <p:cNvCxnSpPr>
            <a:cxnSpLocks/>
          </p:cNvCxnSpPr>
          <p:nvPr/>
        </p:nvCxnSpPr>
        <p:spPr>
          <a:xfrm>
            <a:off x="4368031" y="2126935"/>
            <a:ext cx="0" cy="66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Angulado 48">
            <a:extLst>
              <a:ext uri="{FF2B5EF4-FFF2-40B4-BE49-F238E27FC236}">
                <a16:creationId xmlns:a16="http://schemas.microsoft.com/office/drawing/2014/main" id="{D4845DDC-51BC-6C23-4139-D44CECFA15C9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35098" y="4365926"/>
            <a:ext cx="426712" cy="8917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Angulado 51">
            <a:extLst>
              <a:ext uri="{FF2B5EF4-FFF2-40B4-BE49-F238E27FC236}">
                <a16:creationId xmlns:a16="http://schemas.microsoft.com/office/drawing/2014/main" id="{C9FAC507-E772-EC50-FF89-37A8309012A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57948" y="4121427"/>
            <a:ext cx="740081" cy="10673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Angulado 54">
            <a:extLst>
              <a:ext uri="{FF2B5EF4-FFF2-40B4-BE49-F238E27FC236}">
                <a16:creationId xmlns:a16="http://schemas.microsoft.com/office/drawing/2014/main" id="{AE4051EC-FCCF-6321-3D29-691AFC6A471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93971" y="-993903"/>
            <a:ext cx="842252" cy="5050384"/>
          </a:xfrm>
          <a:prstGeom prst="bentConnector3">
            <a:avLst>
              <a:gd name="adj1" fmla="val -271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ângulo 58">
            <a:extLst>
              <a:ext uri="{FF2B5EF4-FFF2-40B4-BE49-F238E27FC236}">
                <a16:creationId xmlns:a16="http://schemas.microsoft.com/office/drawing/2014/main" id="{A4D6D840-3EBC-3EF8-0CBE-762C0E4257CA}"/>
              </a:ext>
            </a:extLst>
          </p:cNvPr>
          <p:cNvSpPr/>
          <p:nvPr/>
        </p:nvSpPr>
        <p:spPr>
          <a:xfrm>
            <a:off x="3389650" y="560647"/>
            <a:ext cx="7002480" cy="441095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40" name="Picture 16" descr="AWS Brasil (@AWSBrasil) / X">
            <a:extLst>
              <a:ext uri="{FF2B5EF4-FFF2-40B4-BE49-F238E27FC236}">
                <a16:creationId xmlns:a16="http://schemas.microsoft.com/office/drawing/2014/main" id="{DCEC428A-41FC-E047-0815-7C95DA681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188" y="602600"/>
            <a:ext cx="507562" cy="50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5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EAFD998-650D-5DC9-318F-D18B130782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1344" y="124357"/>
            <a:ext cx="5724188" cy="288925"/>
          </a:xfrm>
        </p:spPr>
        <p:txBody>
          <a:bodyPr/>
          <a:lstStyle/>
          <a:p>
            <a:r>
              <a:rPr lang="pt-BR" sz="1600"/>
              <a:t>Descrição da Arquitetura com Fluxo Operacional</a:t>
            </a:r>
            <a:endParaRPr lang="pt-BR" sz="1600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5F243A0-107F-0590-EC85-868D1B59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5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700AF6-E7F9-0EFF-BD46-DFAA76252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702205"/>
            <a:ext cx="10060432" cy="6031438"/>
          </a:xfrm>
        </p:spPr>
        <p:txBody>
          <a:bodyPr/>
          <a:lstStyle/>
          <a:p>
            <a:r>
              <a:rPr lang="pt-BR" sz="1700" b="1" dirty="0"/>
              <a:t>Provedor de Nuvem:</a:t>
            </a:r>
          </a:p>
          <a:p>
            <a:r>
              <a:rPr lang="pt-BR" sz="1700" dirty="0"/>
              <a:t>AWS: Fornece os serviços para criar e gerenciar os recursos de infraestrutura.</a:t>
            </a:r>
          </a:p>
          <a:p>
            <a:r>
              <a:rPr lang="pt-BR" sz="1700" dirty="0"/>
              <a:t>Infraestrutura como Código (</a:t>
            </a:r>
            <a:r>
              <a:rPr lang="pt-BR" sz="1700" dirty="0" err="1"/>
              <a:t>IaC</a:t>
            </a:r>
            <a:r>
              <a:rPr lang="pt-BR" sz="1700" dirty="0"/>
              <a:t>):</a:t>
            </a:r>
          </a:p>
          <a:p>
            <a:r>
              <a:rPr lang="pt-BR" sz="1700" dirty="0" err="1"/>
              <a:t>Terraform</a:t>
            </a:r>
            <a:r>
              <a:rPr lang="pt-BR" sz="1700" dirty="0"/>
              <a:t>: Gerencia a criação, modificação e destruição de recursos na AWS.</a:t>
            </a:r>
          </a:p>
          <a:p>
            <a:r>
              <a:rPr lang="pt-BR" sz="1700" b="1" dirty="0"/>
              <a:t>Componentes Principais:</a:t>
            </a:r>
          </a:p>
          <a:p>
            <a:r>
              <a:rPr lang="pt-BR" sz="1700" dirty="0"/>
              <a:t>GitHub: Repositório para armazenar o código do </a:t>
            </a:r>
            <a:r>
              <a:rPr lang="pt-BR" sz="1700" dirty="0" err="1"/>
              <a:t>Terraform</a:t>
            </a:r>
            <a:r>
              <a:rPr lang="pt-BR" sz="1700" dirty="0"/>
              <a:t> e rastrear alterações.</a:t>
            </a:r>
          </a:p>
          <a:p>
            <a:r>
              <a:rPr lang="pt-BR" sz="1700" dirty="0" err="1"/>
              <a:t>Bastion</a:t>
            </a:r>
            <a:r>
              <a:rPr lang="pt-BR" sz="1700" dirty="0"/>
              <a:t> Host (EC2): Permite acesso seguro via SSH aos servidores internos (Server01 e Server02).</a:t>
            </a:r>
          </a:p>
          <a:p>
            <a:r>
              <a:rPr lang="pt-BR" sz="1700" dirty="0"/>
              <a:t>Server01 (Servidor de Aplicação): Configurado com Apache, PHP e MySQL para executar aplicações web dinâmicas.</a:t>
            </a:r>
          </a:p>
          <a:p>
            <a:r>
              <a:rPr lang="pt-BR" sz="1700" dirty="0"/>
              <a:t>Server02 (Servidor Proxy): Utiliza NGINX para gerenciar o tráfego como proxy reverso ou balanceador de carga.</a:t>
            </a:r>
          </a:p>
          <a:p>
            <a:r>
              <a:rPr lang="pt-BR" sz="1700" dirty="0" err="1"/>
              <a:t>Amazon</a:t>
            </a:r>
            <a:r>
              <a:rPr lang="pt-BR" sz="1700" dirty="0"/>
              <a:t> RDS (PostgreSQL): Banco de dados relacional com backups automáticos e alta disponibilidade.</a:t>
            </a:r>
          </a:p>
          <a:p>
            <a:r>
              <a:rPr lang="pt-BR" sz="1700" dirty="0" err="1"/>
              <a:t>Amazon</a:t>
            </a:r>
            <a:r>
              <a:rPr lang="pt-BR" sz="1700" dirty="0"/>
              <a:t> S3: Armazena arquivos estáticos e backups de forma segura.</a:t>
            </a:r>
          </a:p>
          <a:p>
            <a:r>
              <a:rPr lang="pt-BR" sz="1700" b="1" dirty="0"/>
              <a:t>Fluxo Operacional:</a:t>
            </a:r>
          </a:p>
          <a:p>
            <a:r>
              <a:rPr lang="pt-BR" sz="1700" dirty="0"/>
              <a:t>O usuário acessa o sistema via NGINX no Server02, que distribui as solicitações para o Server01.</a:t>
            </a:r>
          </a:p>
          <a:p>
            <a:r>
              <a:rPr lang="pt-BR" sz="1700" dirty="0"/>
              <a:t>O Server01 processa os pedidos e consulta o banco de dados no RDS.</a:t>
            </a:r>
          </a:p>
          <a:p>
            <a:r>
              <a:rPr lang="pt-BR" sz="1700" dirty="0"/>
              <a:t>Arquivos estáticos ou backups são armazenados no S3.</a:t>
            </a:r>
          </a:p>
        </p:txBody>
      </p:sp>
    </p:spTree>
    <p:extLst>
      <p:ext uri="{BB962C8B-B14F-4D97-AF65-F5344CB8AC3E}">
        <p14:creationId xmlns:p14="http://schemas.microsoft.com/office/powerpoint/2010/main" val="2228599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20F43DF-75A1-E86A-ED21-D58C07ECF9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 err="1"/>
              <a:t>Github</a:t>
            </a:r>
            <a:r>
              <a:rPr lang="pt-BR" dirty="0"/>
              <a:t> - Versionamento</a:t>
            </a:r>
          </a:p>
          <a:p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49785E1-C67F-EAC6-C44E-6F752DBC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6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C390C8-C74E-73FA-B806-232DA19260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sz="1800" dirty="0"/>
              <a:t>O Arquivos estão </a:t>
            </a:r>
            <a:r>
              <a:rPr lang="pt-BR" sz="2000" dirty="0"/>
              <a:t>no GitHub: </a:t>
            </a:r>
            <a:r>
              <a:rPr lang="pt-BR" sz="2000" dirty="0" err="1">
                <a:hlinkClick r:id="rId2"/>
              </a:rPr>
              <a:t>almeidacra</a:t>
            </a:r>
            <a:r>
              <a:rPr lang="pt-BR" sz="2000" dirty="0">
                <a:hlinkClick r:id="rId2"/>
              </a:rPr>
              <a:t>/trabalhoIAC_112024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0D630A0-6359-0300-C26C-93195C56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13" y="2235376"/>
            <a:ext cx="5893719" cy="340385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D134193-F877-24C3-DA96-E0547052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912" y="2267606"/>
            <a:ext cx="5172910" cy="337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7022323-2860-ADDD-C5EF-31F1490047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Comandos principais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B129493-00EB-7097-1C86-5C5E659E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7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D2C1B67-9819-F505-11C7-FEF97939E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408" y="908720"/>
            <a:ext cx="11161240" cy="5400601"/>
          </a:xfrm>
        </p:spPr>
        <p:txBody>
          <a:bodyPr/>
          <a:lstStyle/>
          <a:p>
            <a:r>
              <a:rPr lang="pt-BR" sz="1700" b="1" dirty="0" err="1"/>
              <a:t>terraform</a:t>
            </a:r>
            <a:r>
              <a:rPr lang="pt-BR" sz="1700" b="1" dirty="0"/>
              <a:t> </a:t>
            </a:r>
            <a:r>
              <a:rPr lang="pt-BR" sz="1700" b="1" dirty="0" err="1"/>
              <a:t>providers</a:t>
            </a:r>
            <a:r>
              <a:rPr lang="pt-BR" sz="1700" b="1" dirty="0"/>
              <a:t> - </a:t>
            </a:r>
            <a: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Exibe uma lista dos </a:t>
            </a:r>
            <a:r>
              <a:rPr lang="pt-BR" sz="1700" b="1" i="0" u="none" strike="noStrike" dirty="0">
                <a:solidFill>
                  <a:srgbClr val="000000"/>
                </a:solidFill>
                <a:effectLst/>
              </a:rPr>
              <a:t>provedores</a:t>
            </a:r>
            <a:endParaRPr lang="pt-BR" sz="1700" b="1" dirty="0"/>
          </a:p>
          <a:p>
            <a:r>
              <a:rPr lang="pt-BR" sz="1700" b="1" dirty="0" err="1"/>
              <a:t>aws</a:t>
            </a:r>
            <a:r>
              <a:rPr lang="pt-BR" sz="1700" b="1" dirty="0"/>
              <a:t> configure - </a:t>
            </a:r>
            <a:r>
              <a:rPr lang="pt-BR" sz="1700" dirty="0"/>
              <a:t>Configura as credenciais para acessar os serviços AWS.</a:t>
            </a:r>
            <a:br>
              <a:rPr lang="pt-BR" sz="1700" dirty="0"/>
            </a:br>
            <a:br>
              <a:rPr lang="pt-BR" sz="1700" dirty="0"/>
            </a:br>
            <a:r>
              <a:rPr lang="pt-BR" sz="1700" b="1" dirty="0"/>
              <a:t>OU</a:t>
            </a:r>
          </a:p>
          <a:p>
            <a:r>
              <a:rPr lang="pt-BR" sz="1700" b="1" dirty="0"/>
              <a:t>vim ~/.</a:t>
            </a:r>
            <a:r>
              <a:rPr lang="pt-BR" sz="1700" b="1" dirty="0" err="1"/>
              <a:t>aws</a:t>
            </a:r>
            <a:r>
              <a:rPr lang="pt-BR" sz="1700" b="1" dirty="0"/>
              <a:t>/</a:t>
            </a:r>
            <a:r>
              <a:rPr lang="pt-BR" sz="1700" b="1" dirty="0" err="1"/>
              <a:t>credentials</a:t>
            </a:r>
            <a:r>
              <a:rPr lang="pt-BR" sz="1700" b="1" dirty="0"/>
              <a:t> </a:t>
            </a:r>
            <a:r>
              <a:rPr lang="pt-BR" sz="1700" dirty="0"/>
              <a:t>– Inserir as credenciais do Console da AWS .</a:t>
            </a:r>
          </a:p>
          <a:p>
            <a:r>
              <a:rPr lang="pt-BR" sz="1700" b="1" dirty="0" err="1"/>
              <a:t>aws</a:t>
            </a:r>
            <a:r>
              <a:rPr lang="pt-BR" sz="1700" b="1" dirty="0"/>
              <a:t> </a:t>
            </a:r>
            <a:r>
              <a:rPr lang="pt-BR" sz="1700" b="1" dirty="0" err="1"/>
              <a:t>sts</a:t>
            </a:r>
            <a:r>
              <a:rPr lang="pt-BR" sz="1700" b="1" dirty="0"/>
              <a:t> </a:t>
            </a:r>
            <a:r>
              <a:rPr lang="pt-BR" sz="1700" b="1" dirty="0" err="1"/>
              <a:t>get-caller-identity</a:t>
            </a:r>
            <a:r>
              <a:rPr lang="pt-BR" sz="1700" b="1" dirty="0"/>
              <a:t> – </a:t>
            </a:r>
            <a:r>
              <a:rPr lang="pt-BR" sz="1700" dirty="0"/>
              <a:t>Para testar a comunicação com a Console da AWS</a:t>
            </a:r>
            <a: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pt-BR" sz="1700" b="1" dirty="0"/>
          </a:p>
          <a:p>
            <a:r>
              <a:rPr lang="pt-BR" sz="1700" b="1" dirty="0" err="1"/>
              <a:t>git</a:t>
            </a:r>
            <a:r>
              <a:rPr lang="pt-BR" sz="1700" b="1" dirty="0"/>
              <a:t> clone </a:t>
            </a:r>
            <a:r>
              <a:rPr lang="pt-BR" sz="1700" b="1" dirty="0">
                <a:hlinkClick r:id="rId2"/>
              </a:rPr>
              <a:t>https://github.com/MandyCro/trabalhoIAC_112024.git</a:t>
            </a:r>
            <a:r>
              <a:rPr lang="pt-BR" sz="1700" b="1" dirty="0"/>
              <a:t> - </a:t>
            </a:r>
            <a:r>
              <a:rPr lang="pt-BR" sz="1700" dirty="0"/>
              <a:t>Comando para clonar o repositório do trabalho no </a:t>
            </a:r>
            <a:r>
              <a:rPr lang="pt-BR" sz="1700" dirty="0" err="1"/>
              <a:t>Bastion</a:t>
            </a:r>
            <a:endParaRPr lang="pt-BR" sz="1700" dirty="0"/>
          </a:p>
          <a:p>
            <a:r>
              <a:rPr lang="pt-BR" sz="1700" dirty="0" err="1"/>
              <a:t>cd</a:t>
            </a:r>
            <a:r>
              <a:rPr lang="pt-BR" sz="1700" dirty="0"/>
              <a:t> trabalhoIAC_112024/</a:t>
            </a:r>
          </a:p>
          <a:p>
            <a:r>
              <a:rPr lang="pt-BR" sz="1700" b="1" dirty="0" err="1"/>
              <a:t>terraform</a:t>
            </a:r>
            <a:r>
              <a:rPr lang="pt-BR" sz="1700" b="1" dirty="0"/>
              <a:t> </a:t>
            </a:r>
            <a:r>
              <a:rPr lang="pt-BR" sz="1700" b="1" dirty="0" err="1"/>
              <a:t>init</a:t>
            </a:r>
            <a:r>
              <a:rPr lang="pt-BR" sz="1700" b="1" dirty="0"/>
              <a:t> - </a:t>
            </a:r>
            <a:r>
              <a:rPr lang="pt-BR" sz="1700" dirty="0">
                <a:solidFill>
                  <a:srgbClr val="000000"/>
                </a:solidFill>
                <a:latin typeface="-webkit-standard"/>
              </a:rPr>
              <a:t>Prepara o ambiente do </a:t>
            </a:r>
            <a:r>
              <a:rPr lang="pt-BR" sz="1700" dirty="0" err="1">
                <a:solidFill>
                  <a:srgbClr val="000000"/>
                </a:solidFill>
                <a:latin typeface="-webkit-standard"/>
              </a:rPr>
              <a:t>Terraform</a:t>
            </a:r>
            <a:r>
              <a:rPr lang="pt-BR" sz="1700" dirty="0">
                <a:solidFill>
                  <a:srgbClr val="000000"/>
                </a:solidFill>
                <a:latin typeface="-webkit-standard"/>
              </a:rPr>
              <a:t>.</a:t>
            </a:r>
            <a:b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b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pt-BR" sz="1700" b="1" dirty="0" err="1"/>
              <a:t>terraform</a:t>
            </a:r>
            <a:r>
              <a:rPr lang="pt-BR" sz="1700" b="1" dirty="0"/>
              <a:t> </a:t>
            </a:r>
            <a:r>
              <a:rPr lang="pt-BR" sz="1700" b="1" dirty="0" err="1"/>
              <a:t>validate</a:t>
            </a:r>
            <a:r>
              <a:rPr lang="pt-BR" sz="1700" b="1" dirty="0"/>
              <a:t> - </a:t>
            </a:r>
            <a:r>
              <a:rPr lang="pt-BR" sz="1700" dirty="0">
                <a:solidFill>
                  <a:srgbClr val="000000"/>
                </a:solidFill>
                <a:latin typeface="-webkit-standard"/>
              </a:rPr>
              <a:t>Verifica a validade sintática e estrutural dos arquivos de configuração do </a:t>
            </a:r>
            <a:r>
              <a:rPr lang="pt-BR" sz="1700" dirty="0" err="1">
                <a:solidFill>
                  <a:srgbClr val="000000"/>
                </a:solidFill>
                <a:latin typeface="-webkit-standard"/>
              </a:rPr>
              <a:t>Terraform</a:t>
            </a:r>
            <a:r>
              <a:rPr lang="pt-BR" sz="1700" dirty="0">
                <a:solidFill>
                  <a:srgbClr val="000000"/>
                </a:solidFill>
                <a:latin typeface="-webkit-standard"/>
              </a:rPr>
              <a:t> (arquivos .tf).</a:t>
            </a:r>
          </a:p>
          <a:p>
            <a:r>
              <a:rPr lang="pt-BR" sz="1700" b="1" dirty="0" err="1"/>
              <a:t>terraform</a:t>
            </a:r>
            <a:r>
              <a:rPr lang="pt-BR" sz="1700" b="1" dirty="0"/>
              <a:t> </a:t>
            </a:r>
            <a:r>
              <a:rPr lang="pt-BR" sz="1700" b="1" dirty="0" err="1"/>
              <a:t>plan</a:t>
            </a:r>
            <a:r>
              <a:rPr lang="pt-BR" sz="1700" b="1" dirty="0"/>
              <a:t> – </a:t>
            </a:r>
            <a:r>
              <a:rPr lang="pt-BR" sz="1700" dirty="0">
                <a:solidFill>
                  <a:srgbClr val="000000"/>
                </a:solidFill>
                <a:latin typeface="-webkit-standard"/>
              </a:rPr>
              <a:t>Mostra </a:t>
            </a:r>
            <a: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quais mudanças serão feitas na infraestrutura.</a:t>
            </a:r>
          </a:p>
          <a:p>
            <a:r>
              <a:rPr lang="pt-BR" sz="1700" b="1" dirty="0" err="1">
                <a:solidFill>
                  <a:srgbClr val="000000"/>
                </a:solidFill>
                <a:latin typeface="-webkit-standard"/>
              </a:rPr>
              <a:t>t</a:t>
            </a:r>
            <a:r>
              <a:rPr lang="pt-BR" sz="1700" b="1" dirty="0" err="1"/>
              <a:t>erraform</a:t>
            </a:r>
            <a:r>
              <a:rPr lang="pt-BR" sz="1700" b="1" dirty="0"/>
              <a:t> show -</a:t>
            </a:r>
            <a:r>
              <a:rPr lang="pt-BR" sz="1700" dirty="0">
                <a:solidFill>
                  <a:srgbClr val="000000"/>
                </a:solidFill>
                <a:latin typeface="-webkit-standard"/>
              </a:rPr>
              <a:t> U</a:t>
            </a:r>
            <a:r>
              <a:rPr lang="pt-BR" altLang="pt-BR" sz="1700" dirty="0">
                <a:solidFill>
                  <a:srgbClr val="000000"/>
                </a:solidFill>
                <a:latin typeface="-webkit-standard"/>
              </a:rPr>
              <a:t>sado para fornecer saída legível a partir de um arquivo de estado ou plano.</a:t>
            </a:r>
            <a:endParaRPr lang="pt-BR" sz="1700" dirty="0">
              <a:solidFill>
                <a:srgbClr val="000000"/>
              </a:solidFill>
              <a:latin typeface="-webkit-standard"/>
            </a:endParaRPr>
          </a:p>
          <a:p>
            <a:r>
              <a:rPr lang="pt-BR" sz="1700" b="1" dirty="0" err="1"/>
              <a:t>terraform</a:t>
            </a:r>
            <a:r>
              <a:rPr lang="pt-BR" sz="1700" b="1" dirty="0"/>
              <a:t> </a:t>
            </a:r>
            <a:r>
              <a:rPr lang="pt-BR" sz="1700" b="1" dirty="0" err="1"/>
              <a:t>apply</a:t>
            </a:r>
            <a:r>
              <a:rPr lang="pt-BR" sz="1700" b="1" dirty="0"/>
              <a:t> - </a:t>
            </a:r>
            <a: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Aplica o plano gerado pelo </a:t>
            </a:r>
            <a:r>
              <a:rPr lang="pt-BR" sz="1700" dirty="0" err="1"/>
              <a:t>terraform</a:t>
            </a:r>
            <a:r>
              <a:rPr lang="pt-BR" sz="1700" dirty="0"/>
              <a:t> </a:t>
            </a:r>
            <a:r>
              <a:rPr lang="pt-BR" sz="1700" dirty="0" err="1"/>
              <a:t>plan</a:t>
            </a:r>
            <a: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criando recursos na infraestrutura.</a:t>
            </a:r>
          </a:p>
          <a:p>
            <a:r>
              <a:rPr lang="pt-BR" sz="1700" b="1" dirty="0" err="1"/>
              <a:t>terraform</a:t>
            </a:r>
            <a:r>
              <a:rPr lang="pt-BR" sz="1700" b="1" dirty="0"/>
              <a:t> </a:t>
            </a:r>
            <a:r>
              <a:rPr lang="pt-BR" sz="1700" b="1" dirty="0" err="1"/>
              <a:t>destroy</a:t>
            </a:r>
            <a:r>
              <a:rPr lang="pt-BR" sz="1700" b="1" dirty="0"/>
              <a:t> - </a:t>
            </a:r>
            <a:r>
              <a:rPr lang="pt-BR" sz="1700" b="0" i="0" u="none" strike="noStrike" dirty="0">
                <a:effectLst/>
                <a:latin typeface="Google Sans"/>
              </a:rPr>
              <a:t>desmonta  todos os recursos de infraestrutura.</a:t>
            </a:r>
            <a:endParaRPr lang="pt-BR" sz="1700" b="1" dirty="0"/>
          </a:p>
        </p:txBody>
      </p:sp>
    </p:spTree>
    <p:extLst>
      <p:ext uri="{BB962C8B-B14F-4D97-AF65-F5344CB8AC3E}">
        <p14:creationId xmlns:p14="http://schemas.microsoft.com/office/powerpoint/2010/main" val="1701484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9D5FD51-69D8-D6CE-7CF4-B9497685F3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 err="1"/>
              <a:t>FrontEnd</a:t>
            </a:r>
            <a:r>
              <a:rPr lang="pt-BR" dirty="0"/>
              <a:t> AWS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A53BAB6-AB8D-50BD-7F84-53A00C417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8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9B57824-2EF2-FBE4-5212-4EC8625B7E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5440" y="1215962"/>
            <a:ext cx="4207936" cy="356505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E8526F7-49B9-5CC9-7A7C-B0C373081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1215962"/>
            <a:ext cx="1914020" cy="22888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E5B7A33-5071-8E8A-4C4D-09B2012B1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852" y="3629820"/>
            <a:ext cx="4550558" cy="200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39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AE7C37-DE03-213A-541F-2F53C30C1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Comandos na AWS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D4DA661-3CEA-00CE-BE67-9465B9FB7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9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2261FF5-176C-335A-6FDF-89C29B082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196752"/>
            <a:ext cx="6408712" cy="3320303"/>
          </a:xfrm>
          <a:prstGeom prst="rect">
            <a:avLst/>
          </a:prstGeom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F4B6B84-A7ED-DBE8-71EE-5A9C70475C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38041" y="980728"/>
            <a:ext cx="6408712" cy="5678606"/>
          </a:xfrm>
        </p:spPr>
      </p:pic>
    </p:spTree>
    <p:extLst>
      <p:ext uri="{BB962C8B-B14F-4D97-AF65-F5344CB8AC3E}">
        <p14:creationId xmlns:p14="http://schemas.microsoft.com/office/powerpoint/2010/main" val="5887363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fci" id="{3E2756E4-3D1F-5B43-A2AD-8E0BE635642E}" vid="{83CDB928-1F13-8642-9515-135D32A2FF4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2215</TotalTime>
  <Words>596</Words>
  <Application>Microsoft Office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Google Sans</vt:lpstr>
      <vt:lpstr>-webkit-standard</vt:lpstr>
      <vt:lpstr>Tema do Office</vt:lpstr>
      <vt:lpstr>Trabalho - Cloud Infrastructure as Code</vt:lpstr>
      <vt:lpstr>        MBA em DevOps Engineering and Cloud Solutions Prof. Yuri Menezes Alunos: Amanda Crozariol Cleber R Almeida  </vt:lpstr>
      <vt:lpstr>Considerações sobre a Trabalho 1:   O prazo de entrega da solução é 30/11/2024.  Deverá ser entregue por grupo de até 2 pessoas, sendo a nota replicada para todos do grupo.  Favor entregar em pdf, docx ou pptx para facilitar a leitura.  Atividade  Criar uma solução de infraestrura as code (IaC) para a topologia descrita no slide 4.   O que será avaliado   Se a solução é coerente e atende o problema proposto. Descrição da arquitetura com fluxo operacional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Utilize títulos de apresentação até duas linhas</dc:title>
  <dc:creator>Pedro Cacique</dc:creator>
  <cp:lastModifiedBy>Cleber Almeida</cp:lastModifiedBy>
  <cp:revision>154</cp:revision>
  <cp:lastPrinted>2020-01-27T17:34:03Z</cp:lastPrinted>
  <dcterms:created xsi:type="dcterms:W3CDTF">2020-02-06T20:42:48Z</dcterms:created>
  <dcterms:modified xsi:type="dcterms:W3CDTF">2024-11-30T04:52:28Z</dcterms:modified>
</cp:coreProperties>
</file>